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9" r:id="rId15"/>
    <p:sldId id="261" r:id="rId16"/>
    <p:sldId id="264" r:id="rId17"/>
    <p:sldId id="324" r:id="rId18"/>
    <p:sldId id="259" r:id="rId19"/>
    <p:sldId id="275" r:id="rId20"/>
    <p:sldId id="289" r:id="rId21"/>
    <p:sldId id="266" r:id="rId22"/>
    <p:sldId id="265" r:id="rId23"/>
    <p:sldId id="295" r:id="rId24"/>
    <p:sldId id="273" r:id="rId25"/>
    <p:sldId id="272" r:id="rId26"/>
    <p:sldId id="276" r:id="rId27"/>
    <p:sldId id="315" r:id="rId28"/>
    <p:sldId id="313" r:id="rId29"/>
    <p:sldId id="312" r:id="rId30"/>
    <p:sldId id="314" r:id="rId31"/>
    <p:sldId id="325" r:id="rId32"/>
    <p:sldId id="327" r:id="rId33"/>
    <p:sldId id="326" r:id="rId34"/>
    <p:sldId id="328" r:id="rId35"/>
    <p:sldId id="297" r:id="rId36"/>
    <p:sldId id="296" r:id="rId37"/>
    <p:sldId id="298" r:id="rId38"/>
    <p:sldId id="301" r:id="rId39"/>
    <p:sldId id="299" r:id="rId40"/>
    <p:sldId id="300" r:id="rId41"/>
    <p:sldId id="283" r:id="rId42"/>
    <p:sldId id="280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4" autoAdjust="0"/>
    <p:restoredTop sz="87811" autoAdjust="0"/>
  </p:normalViewPr>
  <p:slideViewPr>
    <p:cSldViewPr>
      <p:cViewPr varScale="1">
        <p:scale>
          <a:sx n="91" d="100"/>
          <a:sy n="91" d="100"/>
        </p:scale>
        <p:origin x="-96" y="-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776512"/>
        <c:axId val="73790592"/>
      </c:barChart>
      <c:catAx>
        <c:axId val="73776512"/>
        <c:scaling>
          <c:orientation val="minMax"/>
        </c:scaling>
        <c:delete val="0"/>
        <c:axPos val="b"/>
        <c:majorTickMark val="out"/>
        <c:minorTickMark val="none"/>
        <c:tickLblPos val="nextTo"/>
        <c:crossAx val="73790592"/>
        <c:crosses val="autoZero"/>
        <c:auto val="1"/>
        <c:lblAlgn val="ctr"/>
        <c:lblOffset val="100"/>
        <c:noMultiLvlLbl val="0"/>
      </c:catAx>
      <c:valAx>
        <c:axId val="73790592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3776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42880"/>
        <c:axId val="77657216"/>
      </c:lineChart>
      <c:catAx>
        <c:axId val="75242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7657216"/>
        <c:crosses val="autoZero"/>
        <c:auto val="1"/>
        <c:lblAlgn val="ctr"/>
        <c:lblOffset val="100"/>
        <c:noMultiLvlLbl val="0"/>
      </c:catAx>
      <c:valAx>
        <c:axId val="7765721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5242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0913847531462714"/>
                  <c:y val="0.2772829518661368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088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91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6.png"/><Relationship Id="rId18" Type="http://schemas.openxmlformats.org/officeDocument/2006/relationships/image" Target="../media/image3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png"/><Relationship Id="rId17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Tools</a:t>
            </a:r>
            <a:endParaRPr lang="de-CH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6195389" y="2815599"/>
            <a:ext cx="2114277" cy="1583881"/>
            <a:chOff x="6112387" y="4881464"/>
            <a:chExt cx="2114277" cy="1583881"/>
          </a:xfrm>
        </p:grpSpPr>
        <p:pic>
          <p:nvPicPr>
            <p:cNvPr id="13314" name="Picture 2" descr="E:\hsr\se2p_svn.elmermx.ch\doc\09_Praesentationen\logos\android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2387" y="4938202"/>
              <a:ext cx="1450724" cy="1450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7" name="Picture 5" descr="E:\hsr\se2p_svn.elmermx.ch\doc\09_Praesentationen\logos\eclips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1981" y="4881464"/>
              <a:ext cx="700552" cy="700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E:\hsr\se2p_svn.elmermx.ch\doc\09_Praesentationen\logos\java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225" y="5612906"/>
              <a:ext cx="852439" cy="8524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pieren 6"/>
          <p:cNvGrpSpPr/>
          <p:nvPr/>
        </p:nvGrpSpPr>
        <p:grpSpPr>
          <a:xfrm>
            <a:off x="379092" y="1790127"/>
            <a:ext cx="4424246" cy="1008112"/>
            <a:chOff x="3101672" y="3291685"/>
            <a:chExt cx="4424246" cy="1008112"/>
          </a:xfrm>
        </p:grpSpPr>
        <p:pic>
          <p:nvPicPr>
            <p:cNvPr id="13319" name="Picture 7" descr="E:\hsr\se2p_svn.elmermx.ch\doc\09_Praesentationen\logos\enterprise-architect.gif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1672" y="3376005"/>
              <a:ext cx="3208976" cy="8765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3" name="Picture 11" descr="E:\hsr\se2p_svn.elmermx.ch\doc\09_Praesentationen\logos\office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7806" y="3291685"/>
              <a:ext cx="1008112" cy="1008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uppieren 8"/>
          <p:cNvGrpSpPr/>
          <p:nvPr/>
        </p:nvGrpSpPr>
        <p:grpSpPr>
          <a:xfrm>
            <a:off x="5654591" y="204091"/>
            <a:ext cx="3278760" cy="2090092"/>
            <a:chOff x="5638224" y="479183"/>
            <a:chExt cx="3278760" cy="2090092"/>
          </a:xfrm>
        </p:grpSpPr>
        <p:pic>
          <p:nvPicPr>
            <p:cNvPr id="13315" name="Picture 3" descr="E:\hsr\se2p_svn.elmermx.ch\doc\09_Praesentationen\logos\apache.jp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768" b="22981"/>
            <a:stretch/>
          </p:blipFill>
          <p:spPr bwMode="auto">
            <a:xfrm>
              <a:off x="7444980" y="479183"/>
              <a:ext cx="1472004" cy="6762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1" name="Picture 9" descr="E:\hsr\se2p_svn.elmermx.ch\doc\09_Praesentationen\logos\netbeans.pn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62349" y="787840"/>
              <a:ext cx="735108" cy="735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 descr="E:\hsr\se2p_svn.elmermx.ch\doc\09_Praesentationen\logos\passenger.png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224" y="1615814"/>
              <a:ext cx="1806756" cy="6236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5" name="Picture 13" descr="E:\hsr\se2p_svn.elmermx.ch\doc\09_Praesentationen\logos\rails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03168" y="1212270"/>
              <a:ext cx="1140462" cy="13570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7" name="Picture 15" descr="E:\hsr\se2p_svn.elmermx.ch\doc\09_Praesentationen\logos\ruby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5040" y="625059"/>
              <a:ext cx="769940" cy="883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uppieren 7"/>
          <p:cNvGrpSpPr/>
          <p:nvPr/>
        </p:nvGrpSpPr>
        <p:grpSpPr>
          <a:xfrm>
            <a:off x="448031" y="3644910"/>
            <a:ext cx="3066986" cy="1860668"/>
            <a:chOff x="442508" y="1394717"/>
            <a:chExt cx="3066986" cy="1860668"/>
          </a:xfrm>
        </p:grpSpPr>
        <p:pic>
          <p:nvPicPr>
            <p:cNvPr id="13326" name="Picture 14" descr="E:\hsr\se2p_svn.elmermx.ch\doc\09_Praesentationen\logos\redmin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508" y="1562368"/>
              <a:ext cx="1547135" cy="15471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8" name="Picture 16" descr="E:\hsr\se2p_svn.elmermx.ch\doc\09_Praesentationen\logos\skype.jpg"/>
            <p:cNvPicPr>
              <a:picLocks noChangeAspect="1" noChangeArrowheads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42" b="26618"/>
            <a:stretch/>
          </p:blipFill>
          <p:spPr bwMode="auto">
            <a:xfrm>
              <a:off x="2087560" y="1394717"/>
              <a:ext cx="1120315" cy="581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30" name="Picture 18" descr="E:\hsr\se2p_svn.elmermx.ch\doc\09_Praesentationen\logos\subversion.png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2601" y="2118467"/>
              <a:ext cx="1316893" cy="1136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uppieren 5"/>
          <p:cNvGrpSpPr/>
          <p:nvPr/>
        </p:nvGrpSpPr>
        <p:grpSpPr>
          <a:xfrm>
            <a:off x="4518789" y="5030110"/>
            <a:ext cx="4444239" cy="1514618"/>
            <a:chOff x="643443" y="5152458"/>
            <a:chExt cx="4444239" cy="1514618"/>
          </a:xfrm>
        </p:grpSpPr>
        <p:pic>
          <p:nvPicPr>
            <p:cNvPr id="13316" name="Picture 4" descr="E:\hsr\se2p_svn.elmermx.ch\doc\09_Praesentationen\logos\crap4j.png"/>
            <p:cNvPicPr>
              <a:picLocks noChangeAspect="1" noChangeArrowheads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2083"/>
            <a:stretch/>
          </p:blipFill>
          <p:spPr bwMode="auto">
            <a:xfrm>
              <a:off x="3372303" y="5983455"/>
              <a:ext cx="1475544" cy="683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 descr="E:\hsr\se2p_svn.elmermx.ch\doc\09_Praesentationen\logos\object-aid.gif"/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1073" y="5362103"/>
              <a:ext cx="1726609" cy="411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9" name="Picture 17" descr="E:\hsr\se2p_svn.elmermx.ch\doc\09_Praesentationen\logos\structure101.jpg"/>
            <p:cNvPicPr>
              <a:picLocks noChangeAspect="1" noChangeArrowheads="1"/>
            </p:cNvPicPr>
            <p:nvPr/>
          </p:nvPicPr>
          <p:blipFill rotWithShape="1"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405" t="25816" r="19405" b="25816"/>
            <a:stretch/>
          </p:blipFill>
          <p:spPr bwMode="auto">
            <a:xfrm>
              <a:off x="2167241" y="6017112"/>
              <a:ext cx="1028504" cy="60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hteck 4"/>
            <p:cNvSpPr/>
            <p:nvPr/>
          </p:nvSpPr>
          <p:spPr>
            <a:xfrm>
              <a:off x="643443" y="5152458"/>
              <a:ext cx="2552302" cy="83099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>
                  <a:rot lat="0" lon="0" rev="0"/>
                </a:camera>
                <a:lightRig rig="contrasting" dir="t">
                  <a:rot lat="0" lon="0" rev="4500000"/>
                </a:lightRig>
              </a:scene3d>
              <a:sp3d contourW="6350" prstMaterial="metal">
                <a:bevelT w="127000" h="31750" prst="relaxedInset"/>
                <a:contourClr>
                  <a:schemeClr val="accent1">
                    <a:shade val="75000"/>
                  </a:schemeClr>
                </a:contourClr>
              </a:sp3d>
            </a:bodyPr>
            <a:lstStyle/>
            <a:p>
              <a:pPr algn="ctr"/>
              <a:r>
                <a:rPr lang="de-DE" sz="24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State </a:t>
              </a:r>
              <a:r>
                <a:rPr lang="de-DE" sz="2400" b="1" cap="all" dirty="0" err="1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Of</a:t>
              </a:r>
              <a:r>
                <a:rPr lang="de-DE" sz="24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 Flow</a:t>
              </a:r>
              <a:br>
                <a:rPr lang="de-DE" sz="2400" b="1" cap="all" dirty="0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</a:br>
              <a:r>
                <a:rPr lang="de-DE" sz="2400" b="1" cap="all" dirty="0" err="1" smtClean="0">
                  <a:ln w="0"/>
                  <a:gradFill flip="none">
                    <a:gsLst>
                      <a:gs pos="0">
                        <a:schemeClr val="accent1">
                          <a:tint val="75000"/>
                          <a:shade val="75000"/>
                          <a:satMod val="170000"/>
                        </a:schemeClr>
                      </a:gs>
                      <a:gs pos="49000">
                        <a:schemeClr val="accent1">
                          <a:tint val="88000"/>
                          <a:shade val="65000"/>
                          <a:satMod val="172000"/>
                        </a:schemeClr>
                      </a:gs>
                      <a:gs pos="50000">
                        <a:schemeClr val="accent1">
                          <a:shade val="65000"/>
                          <a:satMod val="130000"/>
                        </a:schemeClr>
                      </a:gs>
                      <a:gs pos="92000">
                        <a:schemeClr val="accent1">
                          <a:shade val="50000"/>
                          <a:satMod val="120000"/>
                        </a:schemeClr>
                      </a:gs>
                      <a:gs pos="100000">
                        <a:schemeClr val="accent1">
                          <a:shade val="48000"/>
                          <a:satMod val="120000"/>
                        </a:schemeClr>
                      </a:gs>
                    </a:gsLst>
                    <a:lin ang="5400000"/>
                  </a:gradFill>
                  <a:effectLst/>
                </a:rPr>
                <a:t>Metrics</a:t>
              </a:r>
              <a:endParaRPr lang="de-DE" sz="24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0306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r>
              <a:rPr lang="de-CH" dirty="0"/>
              <a:t>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 Server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</a:p>
          <a:p>
            <a:r>
              <a:rPr lang="de-CH" sz="3000" dirty="0" smtClean="0"/>
              <a:t>Tools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r>
              <a:rPr lang="de-CH" sz="3000" dirty="0" smtClean="0"/>
              <a:t>Projektumfang</a:t>
            </a:r>
            <a:endParaRPr lang="de-CH" sz="3000" dirty="0" smtClean="0"/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  <a:p>
            <a:r>
              <a:rPr lang="de-CH" sz="3000" dirty="0" smtClean="0"/>
              <a:t>Zusammenfassung</a:t>
            </a:r>
            <a:endParaRPr lang="de-CH" sz="3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 Model 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Model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</a:t>
            </a:r>
            <a:r>
              <a:rPr lang="de-CH" dirty="0"/>
              <a:t>(Ruby on </a:t>
            </a:r>
            <a:r>
              <a:rPr lang="de-CH" dirty="0" err="1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 on 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</a:t>
            </a:r>
            <a:r>
              <a:rPr lang="de-CH" dirty="0" smtClean="0"/>
              <a:t>Server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3779912" y="197954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400" b="1" dirty="0" err="1" smtClean="0"/>
              <a:t>Rails</a:t>
            </a:r>
            <a:endParaRPr lang="de-CH" sz="1400" b="1" dirty="0"/>
          </a:p>
          <a:p>
            <a:r>
              <a:rPr lang="de-CH" sz="1400" dirty="0"/>
              <a:t>  * </a:t>
            </a:r>
            <a:r>
              <a:rPr lang="de-CH" sz="1400" dirty="0" err="1"/>
              <a:t>abstract</a:t>
            </a:r>
            <a:r>
              <a:rPr lang="de-CH" sz="1400" dirty="0"/>
              <a:t> (1.0.0)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actionmailer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actionpack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activemodel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activerecord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activeresource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activesupport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arel</a:t>
            </a:r>
            <a:r>
              <a:rPr lang="de-CH" sz="1400" dirty="0"/>
              <a:t> (2.0.10)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bcrypt-ruby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dynamic_form</a:t>
            </a:r>
            <a:r>
              <a:rPr lang="de-CH" sz="1400" dirty="0"/>
              <a:t> (1.1.4)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erubis</a:t>
            </a:r>
            <a:r>
              <a:rPr lang="de-CH" sz="1400" dirty="0"/>
              <a:t> (2.6.6)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highline</a:t>
            </a:r>
            <a:r>
              <a:rPr lang="de-CH" sz="1400" dirty="0"/>
              <a:t> (1.6.2)</a:t>
            </a:r>
          </a:p>
          <a:p>
            <a:r>
              <a:rPr lang="de-CH" sz="1400" dirty="0"/>
              <a:t>  * i18n (0.6.0)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mail</a:t>
            </a:r>
            <a:r>
              <a:rPr lang="de-CH" sz="1400" dirty="0"/>
              <a:t> (2.2.19)</a:t>
            </a:r>
          </a:p>
          <a:p>
            <a:r>
              <a:rPr lang="de-CH" sz="1400" dirty="0"/>
              <a:t>  * mime-</a:t>
            </a:r>
            <a:r>
              <a:rPr lang="de-CH" sz="1400" dirty="0" err="1"/>
              <a:t>types</a:t>
            </a:r>
            <a:r>
              <a:rPr lang="de-CH" sz="1400" dirty="0"/>
              <a:t> (1.16</a:t>
            </a:r>
            <a:r>
              <a:rPr lang="de-CH" sz="1400" dirty="0" smtClean="0"/>
              <a:t>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net-scp</a:t>
            </a:r>
            <a:r>
              <a:rPr lang="de-CH" sz="1400" dirty="0"/>
              <a:t> (1.0.4)</a:t>
            </a:r>
          </a:p>
          <a:p>
            <a:endParaRPr lang="de-CH" sz="1400" dirty="0"/>
          </a:p>
        </p:txBody>
      </p:sp>
      <p:sp>
        <p:nvSpPr>
          <p:cNvPr id="6" name="Rechteck 5"/>
          <p:cNvSpPr/>
          <p:nvPr/>
        </p:nvSpPr>
        <p:spPr>
          <a:xfrm>
            <a:off x="6318448" y="2194406"/>
            <a:ext cx="37261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/>
              <a:t>  * </a:t>
            </a:r>
            <a:r>
              <a:rPr lang="de-CH" sz="1400" dirty="0" err="1"/>
              <a:t>net-sftp</a:t>
            </a:r>
            <a:r>
              <a:rPr lang="de-CH" sz="1400" dirty="0"/>
              <a:t> (2.0.5)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net-ssh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</a:t>
            </a:r>
            <a:r>
              <a:rPr lang="de-CH" sz="1400" dirty="0"/>
              <a:t>-</a:t>
            </a:r>
            <a:r>
              <a:rPr lang="de-CH" sz="1400" dirty="0" err="1"/>
              <a:t>ssh</a:t>
            </a:r>
            <a:r>
              <a:rPr lang="de-CH" sz="1400" dirty="0"/>
              <a:t>-gateway (1.1.0)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orm_adapter</a:t>
            </a:r>
            <a:r>
              <a:rPr lang="de-CH" sz="1400" dirty="0"/>
              <a:t> (0.0.5)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polyglot</a:t>
            </a:r>
            <a:r>
              <a:rPr lang="de-CH" sz="1400" dirty="0"/>
              <a:t> (0.3.1)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 (1.2.2)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-mount (0.6.14)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-test (0.5.7)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railties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rake</a:t>
            </a:r>
            <a:r>
              <a:rPr lang="de-CH" sz="1400" dirty="0"/>
              <a:t> (0.8.7</a:t>
            </a:r>
            <a:r>
              <a:rPr lang="de-CH" sz="1400" dirty="0" smtClean="0"/>
              <a:t>) </a:t>
            </a:r>
            <a:r>
              <a:rPr lang="de-CH" sz="1400" dirty="0"/>
              <a:t>  </a:t>
            </a:r>
            <a:endParaRPr lang="de-CH" sz="1400" dirty="0" smtClean="0"/>
          </a:p>
          <a:p>
            <a:r>
              <a:rPr lang="de-CH" sz="1400" dirty="0"/>
              <a:t> </a:t>
            </a:r>
            <a:r>
              <a:rPr lang="de-CH" sz="1400" dirty="0" smtClean="0"/>
              <a:t> * </a:t>
            </a:r>
            <a:r>
              <a:rPr lang="de-CH" sz="1400" dirty="0" err="1"/>
              <a:t>thor</a:t>
            </a:r>
            <a:r>
              <a:rPr lang="de-CH" sz="1400" dirty="0"/>
              <a:t> (0.14.6)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treetop</a:t>
            </a:r>
            <a:r>
              <a:rPr lang="de-CH" sz="1400" dirty="0"/>
              <a:t> (1.4.9)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tzinfo</a:t>
            </a:r>
            <a:r>
              <a:rPr lang="de-CH" sz="1400" dirty="0"/>
              <a:t> (0.3.27)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bundler</a:t>
            </a:r>
            <a:r>
              <a:rPr lang="de-CH" sz="1400" dirty="0"/>
              <a:t> (1.0.13)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builder</a:t>
            </a:r>
            <a:r>
              <a:rPr lang="de-CH" sz="1400" dirty="0"/>
              <a:t> (2.1.2)</a:t>
            </a:r>
            <a:endParaRPr lang="de-CH" sz="1400" dirty="0"/>
          </a:p>
        </p:txBody>
      </p:sp>
      <p:sp>
        <p:nvSpPr>
          <p:cNvPr id="8" name="Rechteck 7"/>
          <p:cNvSpPr/>
          <p:nvPr/>
        </p:nvSpPr>
        <p:spPr>
          <a:xfrm>
            <a:off x="720080" y="1979543"/>
            <a:ext cx="3347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Deployment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capistrano</a:t>
            </a:r>
            <a:r>
              <a:rPr lang="en-US" sz="1400" dirty="0"/>
              <a:t> (2.6.0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Testing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rcov</a:t>
            </a:r>
            <a:r>
              <a:rPr lang="en-US" sz="1400" dirty="0"/>
              <a:t> (0.9.9)</a:t>
            </a:r>
          </a:p>
          <a:p>
            <a:r>
              <a:rPr lang="en-US" sz="1400" dirty="0"/>
              <a:t>  * ruby-prof (0.10.7)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railroady</a:t>
            </a:r>
            <a:r>
              <a:rPr lang="en-US" sz="1400" dirty="0"/>
              <a:t> (1.0.2</a:t>
            </a:r>
            <a:r>
              <a:rPr lang="en-US" sz="1400" dirty="0" smtClean="0"/>
              <a:t>)</a:t>
            </a:r>
            <a:endParaRPr lang="de-CH" sz="1400" dirty="0"/>
          </a:p>
          <a:p>
            <a:r>
              <a:rPr lang="de-CH" sz="1400" dirty="0"/>
              <a:t>  * sqlite3 (1.3.3</a:t>
            </a:r>
            <a:r>
              <a:rPr lang="de-CH" sz="1400" dirty="0" smtClean="0"/>
              <a:t>)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Server monitoring / debugging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exception_notification</a:t>
            </a:r>
            <a:r>
              <a:rPr lang="en-US" sz="1400" dirty="0"/>
              <a:t> (2.4.0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smtClean="0"/>
              <a:t>Authentication</a:t>
            </a:r>
            <a:endParaRPr lang="en-US" sz="1400" b="1" dirty="0"/>
          </a:p>
          <a:p>
            <a:r>
              <a:rPr lang="en-US" sz="1400" dirty="0"/>
              <a:t>  * devise (1.3.4)</a:t>
            </a:r>
          </a:p>
          <a:p>
            <a:r>
              <a:rPr lang="en-US" sz="1400" dirty="0"/>
              <a:t>  * warden (1.0.4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Database</a:t>
            </a:r>
            <a:endParaRPr lang="de-CH" sz="1400" dirty="0"/>
          </a:p>
          <a:p>
            <a:r>
              <a:rPr lang="de-CH" sz="1400" dirty="0"/>
              <a:t>  * </a:t>
            </a:r>
            <a:r>
              <a:rPr lang="de-CH" sz="1400" dirty="0" err="1"/>
              <a:t>mysql</a:t>
            </a:r>
            <a:r>
              <a:rPr lang="de-CH" sz="1400" dirty="0"/>
              <a:t> (2.8.1)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 200h 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1794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8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25534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664</Words>
  <Application>Microsoft Office PowerPoint</Application>
  <PresentationFormat>Bildschirmpräsentation (4:3)</PresentationFormat>
  <Paragraphs>368</Paragraphs>
  <Slides>42</Slides>
  <Notes>41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Tools</vt:lpstr>
      <vt:lpstr>Architektur Übersicht</vt:lpstr>
      <vt:lpstr>Tiers</vt:lpstr>
      <vt:lpstr>Realisierte Funktionen Client</vt:lpstr>
      <vt:lpstr>Realisierte Funktionen Server</vt:lpstr>
      <vt:lpstr>Domainmodel </vt:lpstr>
      <vt:lpstr>Design Model Server</vt:lpstr>
      <vt:lpstr>Design Model Client</vt:lpstr>
      <vt:lpstr>Layers / Packages</vt:lpstr>
      <vt:lpstr>Layers / Packages</vt:lpstr>
      <vt:lpstr>PowerPoint-Präsentation</vt:lpstr>
      <vt:lpstr>Live Demo</vt:lpstr>
      <vt:lpstr>Projektumfang</vt:lpstr>
      <vt:lpstr>Projektumfang Server</vt:lpstr>
      <vt:lpstr>Projektumfang Server - Libraries</vt:lpstr>
      <vt:lpstr>Projektumfang Server - Codestatistik</vt:lpstr>
      <vt:lpstr>Projektumfang Client</vt:lpstr>
      <vt:lpstr>Aufwand</vt:lpstr>
      <vt:lpstr>PowerPoint-Präsentation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496</cp:revision>
  <dcterms:created xsi:type="dcterms:W3CDTF">2011-04-12T13:11:17Z</dcterms:created>
  <dcterms:modified xsi:type="dcterms:W3CDTF">2011-05-31T17:40:25Z</dcterms:modified>
</cp:coreProperties>
</file>